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Analyzing 3,900 customer transactions to uncover spending patterns, preferences, and strategic opportunities for business growth.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8198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74175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00989"/>
            <a:ext cx="2880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69140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convert high-frequency buyers into subscribers.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35060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61874"/>
            <a:ext cx="40944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05229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accelerate movement into the "Loyal" segment.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95944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922758"/>
            <a:ext cx="3402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41317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promotional sales boosts with margin control for sustainable growth.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056828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283643"/>
            <a:ext cx="2859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54674" y="677406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campaigns on high-revenue age groups, top-rated products, and express-shipping users.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80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3375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5597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43375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395597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customer and purchase attributes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43375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395597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163741"/>
            <a:ext cx="36424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93790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163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99521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Item, Category, Amount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Season, Size, Color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Discounts &amp; Shipping Type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086" y="538996"/>
            <a:ext cx="6378178" cy="611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Journey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5086" y="1444347"/>
            <a:ext cx="195739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5086" y="1754148"/>
            <a:ext cx="777382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685086" y="1897737"/>
            <a:ext cx="3524607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5086" y="2320885"/>
            <a:ext cx="7773829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 and examined structure with df.info() and summary statistics.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5086" y="3289697"/>
            <a:ext cx="195739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85086" y="3599497"/>
            <a:ext cx="777382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685086" y="3743087"/>
            <a:ext cx="2857857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85086" y="4166235"/>
            <a:ext cx="777382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37 missing Review Rating values using median rating per product category.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85086" y="4821912"/>
            <a:ext cx="195739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5086" y="5131713"/>
            <a:ext cx="777382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685086" y="5275302"/>
            <a:ext cx="2551033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85086" y="5698450"/>
            <a:ext cx="777382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age_group and purchase_frequency_days columns for deeper analysis.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85086" y="6354128"/>
            <a:ext cx="195739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85086" y="6663928"/>
            <a:ext cx="777382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8" name="Text 15"/>
          <p:cNvSpPr/>
          <p:nvPr/>
        </p:nvSpPr>
        <p:spPr>
          <a:xfrm>
            <a:off x="685086" y="6807517"/>
            <a:ext cx="2601397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85086" y="7230666"/>
            <a:ext cx="777382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and loaded cleaned data for SQL analysis.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1730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Insights by Gender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Analysis revealed spending patterns across male and female customers, providing insights into gender-based purchasing behavior and revenue contribution.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3840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segmentation helps tailor marketing strategies and product offerings to maximize engagement with each demographic group.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74864"/>
            <a:ext cx="96459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 Strategy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23805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958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44865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First-time buyers exploring the product catalog and building initial brand experience.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723805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4958239"/>
            <a:ext cx="3119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44865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purchasers showing interest and engagement with the brand.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723805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4958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44865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High-frequency buyers with strong brand affinity and consistent purchase patterns.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0269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Classification based on purchase history enables targeted retention and growth strategies for each segment.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6449"/>
            <a:ext cx="99516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 Drive Success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5670"/>
            <a:ext cx="2940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Highest Rated Items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4608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top 5 products with exceptional customer satisfaction scores.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456884" y="34556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Category Leaders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456884" y="394608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Best-selling products within each category drive revenue and customer loyalty.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33951" y="5182195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Products with high ratings and strong sales performance should be featured prominently in marketing campaigns to maximize conversion.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4927044"/>
            <a:ext cx="30480" cy="1236107"/>
          </a:xfrm>
          <a:prstGeom prst="rect">
            <a:avLst/>
          </a:prstGeom>
          <a:solidFill>
            <a:srgbClr val="B88E23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575" y="321826"/>
            <a:ext cx="6441996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vs. Non-Subscription Analysis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09575" y="979884"/>
            <a:ext cx="1462921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Finding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409575" y="1279684"/>
            <a:ext cx="6762869" cy="374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with more than 5 purchases show significantly higher subscription rates, indicating strong correlation between purchase frequency and subscription adoption.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09575" y="1759267"/>
            <a:ext cx="6762869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demonstrate higher average spend and contribute greater total revenue compared to non-subscribers.</a:t>
            </a:r>
            <a:endParaRPr lang="en-US" sz="9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5576" y="994529"/>
            <a:ext cx="6762869" cy="676286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105983" y="8781098"/>
            <a:ext cx="143946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23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07" y="8049697"/>
            <a:ext cx="1755458" cy="175545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9575" y="9951244"/>
            <a:ext cx="6832521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buyers with subscriptions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10084713" y="8781098"/>
            <a:ext cx="143946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32%</a:t>
            </a:r>
            <a:endParaRPr lang="en-US" sz="23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836" y="8049697"/>
            <a:ext cx="1755458" cy="17554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388304" y="9951244"/>
            <a:ext cx="6832521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Higher average spend by subscribers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588" y="1067038"/>
            <a:ext cx="6727865" cy="627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 Strategy Insights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2588" y="1995368"/>
            <a:ext cx="3769043" cy="2800588"/>
          </a:xfrm>
          <a:prstGeom prst="roundRect">
            <a:avLst>
              <a:gd name="adj" fmla="val 3918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79728" y="1995368"/>
            <a:ext cx="91440" cy="2800588"/>
          </a:xfrm>
          <a:prstGeom prst="roundRect">
            <a:avLst>
              <a:gd name="adj" fmla="val 92211"/>
            </a:avLst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994767" y="2218968"/>
            <a:ext cx="3253264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High-Spending Discount Users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4767" y="2966799"/>
            <a:ext cx="3253264" cy="160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customers using discounts while maintaining above-average purchase amounts, revealing opportunity for strategic promotions.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672370" y="1995368"/>
            <a:ext cx="3769043" cy="2800588"/>
          </a:xfrm>
          <a:prstGeom prst="roundRect">
            <a:avLst>
              <a:gd name="adj" fmla="val 3918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49510" y="1995368"/>
            <a:ext cx="91440" cy="2800588"/>
          </a:xfrm>
          <a:prstGeom prst="roundRect">
            <a:avLst>
              <a:gd name="adj" fmla="val 92211"/>
            </a:avLst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4964549" y="2218968"/>
            <a:ext cx="3253264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4964549" y="2966799"/>
            <a:ext cx="3253264" cy="1284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Five products show highest percentage of discounted purchases, requiring careful margin management.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02588" y="4996696"/>
            <a:ext cx="3769043" cy="2165747"/>
          </a:xfrm>
          <a:prstGeom prst="roundRect">
            <a:avLst>
              <a:gd name="adj" fmla="val 5067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79728" y="4996696"/>
            <a:ext cx="91440" cy="2165747"/>
          </a:xfrm>
          <a:prstGeom prst="roundRect">
            <a:avLst>
              <a:gd name="adj" fmla="val 92211"/>
            </a:avLst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994767" y="5220295"/>
            <a:ext cx="2873216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Type Impact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94767" y="5654397"/>
            <a:ext cx="3253264" cy="1284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users show different average purchase amounts compared to standard shipping customers.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1853" y="603171"/>
            <a:ext cx="7613094" cy="1367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Power BI Dashboard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51853" y="2298263"/>
            <a:ext cx="7613094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visual dashboard presenting all key insights including revenue trends, customer segments, product performance, and demographic analysis in an interactive format.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73760" y="3585329"/>
            <a:ext cx="393502" cy="454819"/>
          </a:xfrm>
          <a:prstGeom prst="roundRect">
            <a:avLst>
              <a:gd name="adj" fmla="val 13942"/>
            </a:avLst>
          </a:prstGeom>
          <a:solidFill>
            <a:srgbClr val="DFDFE0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152" y="3717727"/>
            <a:ext cx="218718" cy="1749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51853" y="4304824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Metrics</a:t>
            </a:r>
            <a:endParaRPr lang="en-US" sz="2150" dirty="0"/>
          </a:p>
        </p:txBody>
      </p:sp>
      <p:sp>
        <p:nvSpPr>
          <p:cNvPr id="8" name="Shape 4"/>
          <p:cNvSpPr/>
          <p:nvPr/>
        </p:nvSpPr>
        <p:spPr>
          <a:xfrm>
            <a:off x="6273760" y="5075277"/>
            <a:ext cx="393502" cy="454819"/>
          </a:xfrm>
          <a:prstGeom prst="roundRect">
            <a:avLst>
              <a:gd name="adj" fmla="val 13942"/>
            </a:avLst>
          </a:prstGeom>
          <a:solidFill>
            <a:srgbClr val="DFDFE0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152" y="5207675"/>
            <a:ext cx="218718" cy="1749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51853" y="5794772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Dynamic Filtering</a:t>
            </a:r>
            <a:endParaRPr lang="en-US" sz="2150" dirty="0"/>
          </a:p>
        </p:txBody>
      </p:sp>
      <p:sp>
        <p:nvSpPr>
          <p:cNvPr id="11" name="Shape 6"/>
          <p:cNvSpPr/>
          <p:nvPr/>
        </p:nvSpPr>
        <p:spPr>
          <a:xfrm>
            <a:off x="6273760" y="6565225"/>
            <a:ext cx="393502" cy="454819"/>
          </a:xfrm>
          <a:prstGeom prst="roundRect">
            <a:avLst>
              <a:gd name="adj" fmla="val 13942"/>
            </a:avLst>
          </a:prstGeom>
          <a:solidFill>
            <a:srgbClr val="DFDFE0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152" y="6697623"/>
            <a:ext cx="218718" cy="1749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51853" y="7284720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Actionable Insights</a:t>
            </a:r>
            <a:endParaRPr lang="en-US" sz="2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2025-11-03T07:37:47Z</dcterms:created>
  <dcterms:modified xsi:type="dcterms:W3CDTF">2025-11-03T07:37:47Z</dcterms:modified>
</cp:coreProperties>
</file>